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organizing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concerns!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office)</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of the recruitment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online meeting.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Recruitment page publication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・Inquiry respo</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nse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・Issuance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・Confirmation of the day's flow and reque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sts
・Check of speaker's connection enviro</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nment
・Confirmation of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・Survey collection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34" name="Google Shape;134;p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36" name="Google Shape;136;p4"/>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37" name="Google Shape;137;p4"/>
          <p:cNvSpPr txBox="1"/>
          <p:nvPr/>
        </p:nvSpPr>
        <p:spPr>
          <a:xfrm>
            <a:off x="525996" y="874427"/>
            <a:ext cx="11284500" cy="25698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■セミナーで紹介したい対象商品について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・どの商品・サービスか？</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・想定ターゲット（セミナーに呼びたいひと）は？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・業種、企業規模、部署、役職など</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※マジセミの得意分野は「全業種の情シス、DX部門、セキュリティ部門と、工場の生産・製造部門」</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・競合製品に対する強み、差別化ポイントは？</a:t>
            </a:r>
            <a:endParaRPr b="0" i="0" sz="1800" u="none" cap="none" strike="noStrike">
              <a:solidFill>
                <a:schemeClr val="accent4"/>
              </a:solidFill>
              <a:latin typeface="BIZ UDPGothic"/>
              <a:ea typeface="BIZ UDPGothic"/>
              <a:cs typeface="BIZ UDPGothic"/>
              <a:sym typeface="BIZ UDPGothic"/>
            </a:endParaRPr>
          </a:p>
        </p:txBody>
      </p:sp>
      <p:sp>
        <p:nvSpPr>
          <p:cNvPr id="138" name="Google Shape;138;p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39" name="Google Shape;139;p4"/>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46" name="Google Shape;146;p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5"/>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48" name="Google Shape;148;p5"/>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49" name="Google Shape;149;p5"/>
          <p:cNvSpPr txBox="1"/>
          <p:nvPr/>
        </p:nvSpPr>
        <p:spPr>
          <a:xfrm>
            <a:off x="525996" y="874427"/>
            <a:ext cx="11284500" cy="5401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■セミナー（ウェビナー）の必要性について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・リード獲得の手段として重要視するものは？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・Webサイト（コンテンツマーケティング）</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・リアル展示会</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・比較サイト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・GoogleやFacebookなどへの広告</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・テレアポ</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■予算の状況</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・リード獲得単価、アポ獲得単価</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・セミナー（ウェビナー）の予算の有無、及び金額</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・上記リード獲得手段の予算の割合</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・予算の策定、決定時期</a:t>
            </a:r>
            <a:endParaRPr b="0" i="0" sz="1800" u="none" cap="none" strike="noStrike">
              <a:solidFill>
                <a:schemeClr val="accent4"/>
              </a:solidFill>
              <a:latin typeface="BIZ UDPGothic"/>
              <a:ea typeface="BIZ UDPGothic"/>
              <a:cs typeface="BIZ UDPGothic"/>
              <a:sym typeface="BIZ UDPGothic"/>
            </a:endParaRPr>
          </a:p>
        </p:txBody>
      </p:sp>
      <p:sp>
        <p:nvSpPr>
          <p:cNvPr id="150" name="Google Shape;150;p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51" name="Google Shape;151;p5"/>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p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58" name="Google Shape;158;p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 name="Google Shape;159;p6"/>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60" name="Google Shape;160;p6"/>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61" name="Google Shape;161;p6"/>
          <p:cNvSpPr txBox="1"/>
          <p:nvPr/>
        </p:nvSpPr>
        <p:spPr>
          <a:xfrm>
            <a:off x="525996" y="874427"/>
            <a:ext cx="11284500" cy="30007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■セミナー（ウェビナー）の目的／課題</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・より多くのリードを獲得したい／集客できない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・ターゲットに合ったリードを獲得したい／リードの質が悪い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・ウェビナーから商談につなげたい／商談につながらない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・ウェビナーの運営を代行してほしい／運営が大変</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・まずはスモールスタートでウェビナーをやってみたい</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・その他</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・ウェビナーを活用した、東南アジアにおける新規顧客開拓やテストマーケティング</a:t>
            </a:r>
            <a:endParaRPr b="0" i="0" sz="1800" u="none" cap="none" strike="noStrike">
              <a:solidFill>
                <a:schemeClr val="accent4"/>
              </a:solidFill>
              <a:latin typeface="BIZ UDPGothic"/>
              <a:ea typeface="BIZ UDPGothic"/>
              <a:cs typeface="BIZ UDPGothic"/>
              <a:sym typeface="BIZ UDPGothic"/>
            </a:endParaRPr>
          </a:p>
        </p:txBody>
      </p:sp>
      <p:sp>
        <p:nvSpPr>
          <p:cNvPr id="162" name="Google Shape;162;p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63" name="Google Shape;163;p6"/>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